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8"/>
  </p:handoutMasterIdLst>
  <p:sldIdLst>
    <p:sldId id="256" r:id="rId3"/>
    <p:sldId id="276" r:id="rId4"/>
    <p:sldId id="257" r:id="rId5"/>
    <p:sldId id="258" r:id="rId6"/>
    <p:sldId id="259" r:id="rId7"/>
    <p:sldId id="261" r:id="rId8"/>
    <p:sldId id="274" r:id="rId9"/>
    <p:sldId id="264" r:id="rId10"/>
    <p:sldId id="263" r:id="rId11"/>
    <p:sldId id="262" r:id="rId12"/>
    <p:sldId id="265" r:id="rId13"/>
    <p:sldId id="275" r:id="rId14"/>
    <p:sldId id="266" r:id="rId15"/>
    <p:sldId id="267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89B7-65D0-421E-989D-DE898C9BECBC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E8813-7F5A-4D09-BD6C-91CC6468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3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4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94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13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83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67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87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76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96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43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08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011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8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95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48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6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768ABD-84DC-4B27-BE18-F2D624193C7D}" type="datetimeFigureOut">
              <a:rPr lang="en-US" smtClean="0"/>
              <a:t>7/5/21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76D316-F484-4EF0-AC4F-8873AEA56D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38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828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Welcome to Fifth Grade A track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Mrs. Espinoza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Language Arts &amp; Social Studies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Miss Wagoner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Math &amp; Science</a:t>
            </a:r>
          </a:p>
        </p:txBody>
      </p:sp>
    </p:spTree>
    <p:extLst>
      <p:ext uri="{BB962C8B-B14F-4D97-AF65-F5344CB8AC3E}">
        <p14:creationId xmlns:p14="http://schemas.microsoft.com/office/powerpoint/2010/main" val="2102029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Discussion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Character building words, quotes, videos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Word &amp; definition written down on Monday - Due on Friday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At some point during the week, student will discuss with a family member a meaning, life lesson, personal experience, etc. involving the word – both parents and students share during the discussion.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Write 2-3 sentence summary to share with class Friday</a:t>
            </a:r>
          </a:p>
        </p:txBody>
      </p:sp>
    </p:spTree>
    <p:extLst>
      <p:ext uri="{BB962C8B-B14F-4D97-AF65-F5344CB8AC3E}">
        <p14:creationId xmlns:p14="http://schemas.microsoft.com/office/powerpoint/2010/main" val="340926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Behavior/Discipline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Positive and Negative Consequences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Gradual consequences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Communication home or principal’s office for consistent/continuous or major issues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Check Weekly Progress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Trust  Us </a:t>
            </a:r>
            <a:r>
              <a:rPr lang="en-US" sz="3200" dirty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PBIS/PAWS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GENERAL HOUSEKEEPING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Doctor’s notes for injuries/illness (no PE)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Communicate/keep us in the loop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Dropping off items in the office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Keep to a minimum – trying to teach that responsibility </a:t>
            </a:r>
            <a:r>
              <a:rPr lang="en-US" dirty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Birthdays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No cupcakes, etc. (district policy)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Goodie bags are ok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Please check in with us first</a:t>
            </a:r>
          </a:p>
        </p:txBody>
      </p:sp>
    </p:spTree>
    <p:extLst>
      <p:ext uri="{BB962C8B-B14F-4D97-AF65-F5344CB8AC3E}">
        <p14:creationId xmlns:p14="http://schemas.microsoft.com/office/powerpoint/2010/main" val="280541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rgbClr val="00B0F0"/>
                </a:solidFill>
              </a:rPr>
              <a:t>Internet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Websites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Google Classroom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Remind</a:t>
            </a:r>
          </a:p>
          <a:p>
            <a:r>
              <a:rPr lang="en-US" sz="3200" dirty="0">
                <a:solidFill>
                  <a:srgbClr val="FFFF00"/>
                </a:solidFill>
              </a:rPr>
              <a:t>Discovery Education (Multiple Subjects)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Pearson Realize (Math)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Moby Max</a:t>
            </a:r>
          </a:p>
          <a:p>
            <a:r>
              <a:rPr lang="en-US" sz="3200" dirty="0" err="1">
                <a:solidFill>
                  <a:srgbClr val="FFFF00"/>
                </a:solidFill>
              </a:rPr>
              <a:t>i</a:t>
            </a:r>
            <a:r>
              <a:rPr lang="en-US" sz="3200" dirty="0">
                <a:solidFill>
                  <a:srgbClr val="FFFF00"/>
                </a:solidFill>
              </a:rPr>
              <a:t>-Ready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0954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Grading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 numCol="2"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97-100=A+</a:t>
            </a:r>
          </a:p>
          <a:p>
            <a:r>
              <a:rPr lang="en-US" sz="4000" dirty="0">
                <a:solidFill>
                  <a:srgbClr val="FFFF00"/>
                </a:solidFill>
              </a:rPr>
              <a:t>94-96=A</a:t>
            </a:r>
          </a:p>
          <a:p>
            <a:r>
              <a:rPr lang="en-US" sz="4000" dirty="0">
                <a:solidFill>
                  <a:srgbClr val="FFFF00"/>
                </a:solidFill>
              </a:rPr>
              <a:t>90-93=A-</a:t>
            </a:r>
          </a:p>
          <a:p>
            <a:r>
              <a:rPr lang="en-US" sz="4000" dirty="0">
                <a:solidFill>
                  <a:srgbClr val="FFFF00"/>
                </a:solidFill>
              </a:rPr>
              <a:t>87-89=B+</a:t>
            </a:r>
          </a:p>
          <a:p>
            <a:r>
              <a:rPr lang="en-US" sz="4000" dirty="0">
                <a:solidFill>
                  <a:srgbClr val="FFFF00"/>
                </a:solidFill>
              </a:rPr>
              <a:t>84-86=B</a:t>
            </a:r>
          </a:p>
          <a:p>
            <a:r>
              <a:rPr lang="en-US" sz="4000" dirty="0">
                <a:solidFill>
                  <a:srgbClr val="FFFF00"/>
                </a:solidFill>
              </a:rPr>
              <a:t>80-83=B-</a:t>
            </a:r>
          </a:p>
          <a:p>
            <a:r>
              <a:rPr lang="en-US" sz="4000" dirty="0">
                <a:solidFill>
                  <a:srgbClr val="FFFF00"/>
                </a:solidFill>
              </a:rPr>
              <a:t>77-79=C+</a:t>
            </a:r>
          </a:p>
          <a:p>
            <a:r>
              <a:rPr lang="en-US" sz="4000" dirty="0">
                <a:solidFill>
                  <a:srgbClr val="FFFF00"/>
                </a:solidFill>
              </a:rPr>
              <a:t>74-76=C</a:t>
            </a:r>
          </a:p>
          <a:p>
            <a:r>
              <a:rPr lang="en-US" sz="4000" dirty="0">
                <a:solidFill>
                  <a:srgbClr val="FFFF00"/>
                </a:solidFill>
              </a:rPr>
              <a:t>70-73=C-</a:t>
            </a:r>
          </a:p>
          <a:p>
            <a:r>
              <a:rPr lang="en-US" sz="4000" dirty="0">
                <a:solidFill>
                  <a:srgbClr val="FFFF00"/>
                </a:solidFill>
              </a:rPr>
              <a:t>67-69=D+</a:t>
            </a:r>
          </a:p>
          <a:p>
            <a:r>
              <a:rPr lang="en-US" sz="4000" dirty="0">
                <a:solidFill>
                  <a:srgbClr val="FFFF00"/>
                </a:solidFill>
              </a:rPr>
              <a:t>64-66=D</a:t>
            </a:r>
          </a:p>
          <a:p>
            <a:r>
              <a:rPr lang="en-US" sz="4000" dirty="0">
                <a:solidFill>
                  <a:srgbClr val="FFFF00"/>
                </a:solidFill>
              </a:rPr>
              <a:t>60-63=D-</a:t>
            </a:r>
          </a:p>
          <a:p>
            <a:r>
              <a:rPr lang="en-US" sz="4000" dirty="0">
                <a:solidFill>
                  <a:srgbClr val="FFFF00"/>
                </a:solidFill>
              </a:rPr>
              <a:t>0-59= 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2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Fifth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0139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Science Test – first time State Testing</a:t>
            </a:r>
          </a:p>
          <a:p>
            <a:r>
              <a:rPr lang="en-US" dirty="0">
                <a:solidFill>
                  <a:srgbClr val="FFFF00"/>
                </a:solidFill>
              </a:rPr>
              <a:t>Human Growth – how their own body is changing</a:t>
            </a:r>
          </a:p>
          <a:p>
            <a:r>
              <a:rPr lang="en-US" dirty="0">
                <a:solidFill>
                  <a:srgbClr val="FFFF00"/>
                </a:solidFill>
              </a:rPr>
              <a:t>Physical Fitness Test – mile run, push-ups, etc.</a:t>
            </a:r>
          </a:p>
          <a:p>
            <a:r>
              <a:rPr lang="en-US" dirty="0">
                <a:solidFill>
                  <a:srgbClr val="FFFF00"/>
                </a:solidFill>
              </a:rPr>
              <a:t>May try out for the following this year as a 5</a:t>
            </a:r>
            <a:r>
              <a:rPr lang="en-US" baseline="30000" dirty="0">
                <a:solidFill>
                  <a:srgbClr val="FFFF00"/>
                </a:solidFill>
              </a:rPr>
              <a:t>th</a:t>
            </a:r>
            <a:r>
              <a:rPr lang="en-US" dirty="0">
                <a:solidFill>
                  <a:srgbClr val="FFFF00"/>
                </a:solidFill>
              </a:rPr>
              <a:t> grader; more info will come as these events occur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Band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Track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Math Field Day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Student Council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Spelling Bee</a:t>
            </a:r>
          </a:p>
        </p:txBody>
      </p:sp>
    </p:spTree>
    <p:extLst>
      <p:ext uri="{BB962C8B-B14F-4D97-AF65-F5344CB8AC3E}">
        <p14:creationId xmlns:p14="http://schemas.microsoft.com/office/powerpoint/2010/main" val="308416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FE56-43D1-411F-AFA7-6DC8E3E2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9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92BE4-5432-4454-951F-F1C191FA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5962"/>
            <a:ext cx="9067800" cy="59134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Mrs. Espinoza for Reading &amp; Social Studies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kespinoza@cnusd.k12.ca.us</a:t>
            </a:r>
          </a:p>
          <a:p>
            <a:r>
              <a:rPr lang="en-US" dirty="0">
                <a:solidFill>
                  <a:srgbClr val="FFFF00"/>
                </a:solidFill>
              </a:rPr>
              <a:t>Miss Wagoner for Math &amp; Science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lwagoner@cnusd.k12.ca.us</a:t>
            </a:r>
          </a:p>
          <a:p>
            <a:r>
              <a:rPr lang="en-US" dirty="0">
                <a:solidFill>
                  <a:srgbClr val="FFFF00"/>
                </a:solidFill>
              </a:rPr>
              <a:t>Remind Code (parent communication)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Espinoza’s Roster ONLY – text @87h9hk to phone # 81010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Wagoner’s Roster ONLY – text @eb97938 to phone #81010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Join only the roster that your child is on. Do NOT join both</a:t>
            </a:r>
          </a:p>
          <a:p>
            <a:r>
              <a:rPr lang="en-US" dirty="0">
                <a:solidFill>
                  <a:srgbClr val="FFFF00"/>
                </a:solidFill>
              </a:rPr>
              <a:t>Google Classroom Code (students only)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4b5aqaq (through student </a:t>
            </a:r>
            <a:r>
              <a:rPr lang="en-US">
                <a:solidFill>
                  <a:srgbClr val="FFFF00"/>
                </a:solidFill>
              </a:rPr>
              <a:t>CNUSD account)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School Phone Number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(951) 738-2180</a:t>
            </a:r>
          </a:p>
        </p:txBody>
      </p:sp>
    </p:spTree>
    <p:extLst>
      <p:ext uri="{BB962C8B-B14F-4D97-AF65-F5344CB8AC3E}">
        <p14:creationId xmlns:p14="http://schemas.microsoft.com/office/powerpoint/2010/main" val="31658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88" y="2569"/>
            <a:ext cx="8229600" cy="1143000"/>
          </a:xfrm>
        </p:spPr>
        <p:txBody>
          <a:bodyPr/>
          <a:lstStyle/>
          <a:p>
            <a:r>
              <a:rPr lang="en-US" sz="6000" dirty="0">
                <a:solidFill>
                  <a:srgbClr val="00B0F0"/>
                </a:solidFill>
              </a:rPr>
              <a:t>Rotating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88" y="1145568"/>
            <a:ext cx="8229600" cy="548383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Instructional Minutes – exactly split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Communication (both teachers depending on subject)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Home teacher (roster child is on)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Similar management and classroom expectations to keep from confusion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Gradebook (shared)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</a:rPr>
              <a:t>Espinoza – Reading Narrative &amp; Social Studies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</a:rPr>
              <a:t>Wagoner – Math &amp; Science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</a:rPr>
              <a:t>All other subjects are shared by both teachers</a:t>
            </a:r>
          </a:p>
        </p:txBody>
      </p:sp>
    </p:spTree>
    <p:extLst>
      <p:ext uri="{BB962C8B-B14F-4D97-AF65-F5344CB8AC3E}">
        <p14:creationId xmlns:p14="http://schemas.microsoft.com/office/powerpoint/2010/main" val="361919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09" y="114459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Rotating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FFFF00"/>
                </a:solidFill>
              </a:rPr>
              <a:t>Similar to Jr. High; rotating to different teacher for a different subject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FFFF00"/>
                </a:solidFill>
              </a:rPr>
              <a:t>Supplies/Materials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Minimal – keep the extra limited; will be carrying with them between classes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Backpacks - Binders, pencil pouches, notebooks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FFFF00"/>
                </a:solidFill>
              </a:rPr>
              <a:t>Desks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Shared with student from other roster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COVID – AM student will use the desk for storage &amp; PM student will use the cubby *Desks will be cleaned at each rotation</a:t>
            </a:r>
          </a:p>
        </p:txBody>
      </p:sp>
    </p:spTree>
    <p:extLst>
      <p:ext uri="{BB962C8B-B14F-4D97-AF65-F5344CB8AC3E}">
        <p14:creationId xmlns:p14="http://schemas.microsoft.com/office/powerpoint/2010/main" val="115658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Rotating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2162"/>
            <a:ext cx="8686800" cy="576103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solidFill>
                  <a:srgbClr val="FFFF00"/>
                </a:solidFill>
              </a:rPr>
              <a:t>Schedule: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Monday, Tuesday, Thursday, Friday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AM Block 8:00 – 11:00	(including 10 min. recess &amp; rotation time)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PM block 11:00 – 2:25 (including lunch break)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Wednesday (shorter day)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AM Block 8:00 – 10:00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PM Block 10:00  - 1:25 (including recess &amp; lunch)</a:t>
            </a:r>
          </a:p>
          <a:p>
            <a:pPr marL="13716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***The AM Block &amp; PM Block will have the same amount of time with each teacher/subject***</a:t>
            </a:r>
          </a:p>
        </p:txBody>
      </p:sp>
    </p:spTree>
    <p:extLst>
      <p:ext uri="{BB962C8B-B14F-4D97-AF65-F5344CB8AC3E}">
        <p14:creationId xmlns:p14="http://schemas.microsoft.com/office/powerpoint/2010/main" val="112520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Attendance/Homework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Be here and be on time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Make up work cannot replace hours of instruction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Please make every effort to schedule appointments and trips while we’re off track</a:t>
            </a:r>
          </a:p>
          <a:p>
            <a:r>
              <a:rPr lang="en-US" dirty="0">
                <a:solidFill>
                  <a:srgbClr val="FFFF00"/>
                </a:solidFill>
              </a:rPr>
              <a:t>Homework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Used to practice skills learned during the day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Please be checking, but not doing, your child’s work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Communicate with teacher as needed</a:t>
            </a:r>
          </a:p>
        </p:txBody>
      </p:sp>
    </p:spTree>
    <p:extLst>
      <p:ext uri="{BB962C8B-B14F-4D97-AF65-F5344CB8AC3E}">
        <p14:creationId xmlns:p14="http://schemas.microsoft.com/office/powerpoint/2010/main" val="133912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 illustration: &lt;strong&gt;School&lt;/strong&gt;, Students, Bus, &lt;strong&gt;School&lt;/strong&gt; Bus - Free Image on Pixabay - 953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04" y="1523836"/>
            <a:ext cx="3625294" cy="21109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172739"/>
            <a:ext cx="35817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Elementary Attendance Criteria</a:t>
            </a:r>
            <a:endParaRPr lang="en-US" sz="360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331" y="2499665"/>
            <a:ext cx="4572000" cy="25421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4313" indent="-214313" defTabSz="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1</a:t>
            </a:r>
            <a:r>
              <a:rPr lang="en-US" sz="2800" baseline="30000" dirty="0">
                <a:solidFill>
                  <a:prstClr val="white"/>
                </a:solidFill>
                <a:latin typeface="Arial Narrow" panose="020B0606020202030204" pitchFamily="34" charset="0"/>
              </a:rPr>
              <a:t>st  </a:t>
            </a: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Courtesy Notice - 7 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events</a:t>
            </a:r>
          </a:p>
          <a:p>
            <a:pPr marL="214313" indent="-214313" defTabSz="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2</a:t>
            </a:r>
            <a:r>
              <a:rPr lang="en-US" sz="2800" baseline="30000" dirty="0">
                <a:solidFill>
                  <a:prstClr val="white"/>
                </a:solidFill>
                <a:latin typeface="Arial Narrow" panose="020B0606020202030204" pitchFamily="34" charset="0"/>
              </a:rPr>
              <a:t>nd </a:t>
            </a: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Warning Notice - 10 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events</a:t>
            </a:r>
          </a:p>
          <a:p>
            <a:pPr marL="214313" indent="-214313" defTabSz="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r>
              <a:rPr lang="en-US" sz="2800" baseline="30000" dirty="0">
                <a:solidFill>
                  <a:prstClr val="white"/>
                </a:solidFill>
                <a:latin typeface="Arial Narrow" panose="020B0606020202030204" pitchFamily="34" charset="0"/>
              </a:rPr>
              <a:t>rd</a:t>
            </a:r>
            <a:r>
              <a:rPr lang="en-US" sz="2800" dirty="0">
                <a:solidFill>
                  <a:prstClr val="white"/>
                </a:solidFill>
                <a:latin typeface="Arial Narrow" panose="020B0606020202030204" pitchFamily="34" charset="0"/>
              </a:rPr>
              <a:t> SART Notice - 15 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events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5365696" y="3835799"/>
            <a:ext cx="2457450" cy="17716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3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1 Event = 1 day of an </a:t>
            </a:r>
          </a:p>
          <a:p>
            <a:pPr algn="ctr" defTabSz="342900"/>
            <a:r>
              <a:rPr lang="en-US" sz="13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Absence,</a:t>
            </a:r>
          </a:p>
          <a:p>
            <a:pPr algn="ctr" defTabSz="342900"/>
            <a:r>
              <a:rPr lang="en-US" sz="13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Tardy,</a:t>
            </a:r>
          </a:p>
          <a:p>
            <a:pPr algn="ctr" defTabSz="342900"/>
            <a:r>
              <a:rPr lang="en-US" sz="13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Early-out</a:t>
            </a:r>
          </a:p>
        </p:txBody>
      </p:sp>
    </p:spTree>
    <p:extLst>
      <p:ext uri="{BB962C8B-B14F-4D97-AF65-F5344CB8AC3E}">
        <p14:creationId xmlns:p14="http://schemas.microsoft.com/office/powerpoint/2010/main" val="40316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8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Progress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80" y="715962"/>
            <a:ext cx="8458200" cy="614203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WEEKLY FOLDERS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Sent home EVERY FRIDAY</a:t>
            </a:r>
          </a:p>
          <a:p>
            <a:pPr lvl="2"/>
            <a:r>
              <a:rPr lang="en-US" sz="2800" dirty="0">
                <a:solidFill>
                  <a:srgbClr val="FFFF00"/>
                </a:solidFill>
              </a:rPr>
              <a:t>Parents sign and return by Monday</a:t>
            </a:r>
          </a:p>
          <a:p>
            <a:pPr lvl="2"/>
            <a:r>
              <a:rPr lang="en-US" sz="2800" dirty="0">
                <a:solidFill>
                  <a:srgbClr val="FFFF00"/>
                </a:solidFill>
              </a:rPr>
              <a:t>Explains progress on behavior &amp; homework throughout the week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Study Hall/Fun Friday – Students earn Fun Friday by completing all homework. Missing homework will be completed in study hall while others are at Fun Friday</a:t>
            </a:r>
          </a:p>
          <a:p>
            <a:r>
              <a:rPr lang="en-US" dirty="0">
                <a:solidFill>
                  <a:srgbClr val="FFFF00"/>
                </a:solidFill>
              </a:rPr>
              <a:t>ACADEMIC (Grades) – sent home periodically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Formal report will be sent home a few times per trimester, but graded work will be coming home weekly</a:t>
            </a:r>
          </a:p>
        </p:txBody>
      </p:sp>
    </p:spTree>
    <p:extLst>
      <p:ext uri="{BB962C8B-B14F-4D97-AF65-F5344CB8AC3E}">
        <p14:creationId xmlns:p14="http://schemas.microsoft.com/office/powerpoint/2010/main" val="86850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AbcTeacher"/>
                <a:cs typeface="AbcTeacher"/>
              </a:rPr>
              <a:t>We will be putting great deal of focus on independence and responsibility.</a:t>
            </a:r>
          </a:p>
          <a:p>
            <a:r>
              <a:rPr lang="en-US" dirty="0">
                <a:solidFill>
                  <a:srgbClr val="FFFF00"/>
                </a:solidFill>
                <a:latin typeface="AbcTeacher"/>
                <a:cs typeface="AbcTeacher"/>
              </a:rPr>
              <a:t>Kids are getting older and need to start learning how to do things more on their own without as much parent/teacher help.</a:t>
            </a:r>
          </a:p>
          <a:p>
            <a:r>
              <a:rPr lang="en-US" dirty="0">
                <a:solidFill>
                  <a:srgbClr val="FFFF00"/>
                </a:solidFill>
                <a:latin typeface="AbcTeacher"/>
                <a:cs typeface="AbcTeacher"/>
              </a:rPr>
              <a:t>It’s ok for them to make mistakes – they will learn from those mistakes.</a:t>
            </a:r>
          </a:p>
          <a:p>
            <a:r>
              <a:rPr lang="en-US" dirty="0">
                <a:solidFill>
                  <a:srgbClr val="FFFF00"/>
                </a:solidFill>
                <a:latin typeface="AbcTeacher"/>
                <a:cs typeface="AbcTeacher"/>
              </a:rPr>
              <a:t>Please don’t make excuses for them. Let them learn.</a:t>
            </a:r>
          </a:p>
        </p:txBody>
      </p:sp>
    </p:spTree>
    <p:extLst>
      <p:ext uri="{BB962C8B-B14F-4D97-AF65-F5344CB8AC3E}">
        <p14:creationId xmlns:p14="http://schemas.microsoft.com/office/powerpoint/2010/main" val="383029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831</Words>
  <Application>Microsoft Macintosh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AbcTeacher</vt:lpstr>
      <vt:lpstr>Arial</vt:lpstr>
      <vt:lpstr>Arial Narrow</vt:lpstr>
      <vt:lpstr>Book Antiqua</vt:lpstr>
      <vt:lpstr>Calibri</vt:lpstr>
      <vt:lpstr>Corbel</vt:lpstr>
      <vt:lpstr>Lucida Sans</vt:lpstr>
      <vt:lpstr>Wingdings</vt:lpstr>
      <vt:lpstr>Wingdings 2</vt:lpstr>
      <vt:lpstr>Wingdings 3</vt:lpstr>
      <vt:lpstr>Apex</vt:lpstr>
      <vt:lpstr>Depth</vt:lpstr>
      <vt:lpstr>Welcome to Fifth Grade A track</vt:lpstr>
      <vt:lpstr>Contact</vt:lpstr>
      <vt:lpstr>Rotating</vt:lpstr>
      <vt:lpstr>Rotating</vt:lpstr>
      <vt:lpstr>Rotating</vt:lpstr>
      <vt:lpstr>Attendance/Homework</vt:lpstr>
      <vt:lpstr>PowerPoint Presentation</vt:lpstr>
      <vt:lpstr>Progress Reports</vt:lpstr>
      <vt:lpstr>Independence</vt:lpstr>
      <vt:lpstr>Discussion Word</vt:lpstr>
      <vt:lpstr>Behavior/Discipline</vt:lpstr>
      <vt:lpstr>GENERAL HOUSEKEEPING</vt:lpstr>
      <vt:lpstr>Internet Access</vt:lpstr>
      <vt:lpstr>Grading Scale</vt:lpstr>
      <vt:lpstr>Fifth Grade</vt:lpstr>
    </vt:vector>
  </TitlesOfParts>
  <Company>Corona Norco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Fifth Grade A track</dc:title>
  <dc:creator>Lori Wagoner</dc:creator>
  <cp:lastModifiedBy>Heather Griffiths</cp:lastModifiedBy>
  <cp:revision>35</cp:revision>
  <cp:lastPrinted>2019-07-08T23:14:23Z</cp:lastPrinted>
  <dcterms:created xsi:type="dcterms:W3CDTF">2015-06-23T20:42:14Z</dcterms:created>
  <dcterms:modified xsi:type="dcterms:W3CDTF">2021-07-06T01:51:12Z</dcterms:modified>
</cp:coreProperties>
</file>